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</p:sldIdLst>
  <p:sldSz cx="12192000" cy="6858000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>
      <p:cViewPr varScale="1">
        <p:scale>
          <a:sx n="77" d="100"/>
          <a:sy n="77" d="100"/>
        </p:scale>
        <p:origin x="182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00FE06F-F3D9-48F3-88CF-5C0F75521957}" type="doc">
      <dgm:prSet loTypeId="urn:microsoft.com/office/officeart/2005/8/layout/cycle1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0BFB6DAE-52B2-4673-AEFF-7C4E82BFFBAD}">
      <dgm:prSet phldrT="[Text]" custT="1"/>
      <dgm:spPr/>
      <dgm:t>
        <a:bodyPr/>
        <a:lstStyle/>
        <a:p>
          <a:pPr algn="l"/>
          <a:r>
            <a:rPr lang="en-US" sz="1100" b="1" dirty="0" smtClean="0">
              <a:solidFill>
                <a:srgbClr val="FF0000"/>
              </a:solidFill>
            </a:rPr>
            <a:t>REQUESTING DEPT INITIATES </a:t>
          </a:r>
          <a:r>
            <a:rPr lang="en-US" sz="1100" b="1" dirty="0" smtClean="0">
              <a:solidFill>
                <a:srgbClr val="FF0000"/>
              </a:solidFill>
            </a:rPr>
            <a:t>THE IDR </a:t>
          </a:r>
          <a:endParaRPr lang="en-US" sz="1100" b="1" dirty="0">
            <a:solidFill>
              <a:srgbClr val="FF0000"/>
            </a:solidFill>
          </a:endParaRPr>
        </a:p>
      </dgm:t>
    </dgm:pt>
    <dgm:pt modelId="{6B5FFB22-0FAA-4F24-89BD-29A305635900}" type="parTrans" cxnId="{C389F033-8B4E-4FF7-AA38-76043A21D69F}">
      <dgm:prSet/>
      <dgm:spPr/>
      <dgm:t>
        <a:bodyPr/>
        <a:lstStyle/>
        <a:p>
          <a:endParaRPr lang="en-US"/>
        </a:p>
      </dgm:t>
    </dgm:pt>
    <dgm:pt modelId="{5B62249E-CE88-4D66-8207-71F0BA5C0805}" type="sibTrans" cxnId="{C389F033-8B4E-4FF7-AA38-76043A21D69F}">
      <dgm:prSet/>
      <dgm:spPr/>
      <dgm:t>
        <a:bodyPr/>
        <a:lstStyle/>
        <a:p>
          <a:endParaRPr lang="en-US"/>
        </a:p>
      </dgm:t>
    </dgm:pt>
    <dgm:pt modelId="{62B61232-C30F-43AD-81F4-AFBAD05057F3}">
      <dgm:prSet phldrT="[Text]" custT="1"/>
      <dgm:spPr/>
      <dgm:t>
        <a:bodyPr/>
        <a:lstStyle/>
        <a:p>
          <a:r>
            <a:rPr lang="en-US" sz="1100" b="1" dirty="0" smtClean="0">
              <a:solidFill>
                <a:srgbClr val="FF0000"/>
              </a:solidFill>
            </a:rPr>
            <a:t>COLLEGE FINANCE BUDGET </a:t>
          </a:r>
          <a:r>
            <a:rPr lang="en-US" sz="1100" b="1" dirty="0" smtClean="0">
              <a:solidFill>
                <a:srgbClr val="FF0000"/>
              </a:solidFill>
            </a:rPr>
            <a:t>APPROVAL</a:t>
          </a:r>
        </a:p>
        <a:p>
          <a:r>
            <a:rPr lang="en-US" sz="1100" b="1" dirty="0" smtClean="0">
              <a:solidFill>
                <a:srgbClr val="FF0000"/>
              </a:solidFill>
            </a:rPr>
            <a:t>ACOUNTANT  &lt; R50 000</a:t>
          </a:r>
        </a:p>
        <a:p>
          <a:r>
            <a:rPr lang="en-US" sz="1100" b="1" dirty="0" smtClean="0">
              <a:solidFill>
                <a:srgbClr val="FF0000"/>
              </a:solidFill>
            </a:rPr>
            <a:t>FM &gt; R50 000</a:t>
          </a:r>
          <a:endParaRPr lang="en-US" sz="1100" b="1" dirty="0">
            <a:solidFill>
              <a:srgbClr val="FF0000"/>
            </a:solidFill>
          </a:endParaRPr>
        </a:p>
      </dgm:t>
    </dgm:pt>
    <dgm:pt modelId="{2C457BBD-047A-48BC-9FE0-9660535636C7}" type="parTrans" cxnId="{1E5FAF32-3AAA-4076-8A39-BC55B0537303}">
      <dgm:prSet/>
      <dgm:spPr/>
      <dgm:t>
        <a:bodyPr/>
        <a:lstStyle/>
        <a:p>
          <a:endParaRPr lang="en-US"/>
        </a:p>
      </dgm:t>
    </dgm:pt>
    <dgm:pt modelId="{5C3C470D-522B-46CE-A848-D0672E28B118}" type="sibTrans" cxnId="{1E5FAF32-3AAA-4076-8A39-BC55B0537303}">
      <dgm:prSet/>
      <dgm:spPr/>
      <dgm:t>
        <a:bodyPr/>
        <a:lstStyle/>
        <a:p>
          <a:endParaRPr lang="en-US"/>
        </a:p>
      </dgm:t>
    </dgm:pt>
    <dgm:pt modelId="{E96C3345-4A40-4BBD-8550-42F42C23573A}">
      <dgm:prSet phldrT="[Text]" custT="1"/>
      <dgm:spPr/>
      <dgm:t>
        <a:bodyPr/>
        <a:lstStyle/>
        <a:p>
          <a:r>
            <a:rPr lang="en-US" sz="1100" b="1" dirty="0" smtClean="0">
              <a:solidFill>
                <a:srgbClr val="FF0000"/>
              </a:solidFill>
            </a:rPr>
            <a:t>DEBIT </a:t>
          </a:r>
          <a:r>
            <a:rPr lang="en-US" sz="1100" b="1" dirty="0" smtClean="0">
              <a:solidFill>
                <a:srgbClr val="FF0000"/>
              </a:solidFill>
            </a:rPr>
            <a:t> DEPT APPROVAL</a:t>
          </a:r>
          <a:endParaRPr lang="en-US" sz="1100" b="1" dirty="0">
            <a:solidFill>
              <a:srgbClr val="FF0000"/>
            </a:solidFill>
          </a:endParaRPr>
        </a:p>
      </dgm:t>
    </dgm:pt>
    <dgm:pt modelId="{AD7702E6-C930-40CF-BD89-EA2D463D3AA2}" type="parTrans" cxnId="{06E7CC5C-0A27-4010-9CD6-891081786E79}">
      <dgm:prSet/>
      <dgm:spPr/>
      <dgm:t>
        <a:bodyPr/>
        <a:lstStyle/>
        <a:p>
          <a:endParaRPr lang="en-US"/>
        </a:p>
      </dgm:t>
    </dgm:pt>
    <dgm:pt modelId="{43B6B9E5-EB45-4105-9108-0143ADC94D90}" type="sibTrans" cxnId="{06E7CC5C-0A27-4010-9CD6-891081786E79}">
      <dgm:prSet/>
      <dgm:spPr/>
      <dgm:t>
        <a:bodyPr/>
        <a:lstStyle/>
        <a:p>
          <a:endParaRPr lang="en-US"/>
        </a:p>
      </dgm:t>
    </dgm:pt>
    <dgm:pt modelId="{06F66827-1037-4FE7-AE78-31C5C6991C52}">
      <dgm:prSet phldrT="[Text]" custT="1"/>
      <dgm:spPr/>
      <dgm:t>
        <a:bodyPr/>
        <a:lstStyle/>
        <a:p>
          <a:r>
            <a:rPr lang="en-US" sz="1100" b="1" dirty="0" smtClean="0">
              <a:solidFill>
                <a:srgbClr val="FF0000"/>
              </a:solidFill>
            </a:rPr>
            <a:t>SUPPLYING</a:t>
          </a:r>
          <a:r>
            <a:rPr lang="en-US" sz="1100" b="1" baseline="0" dirty="0" smtClean="0">
              <a:solidFill>
                <a:srgbClr val="FF0000"/>
              </a:solidFill>
            </a:rPr>
            <a:t> DEPARTMENT TO RELEASE (ADMINISTRATOR)</a:t>
          </a:r>
          <a:endParaRPr lang="en-US" sz="1100" b="1" dirty="0">
            <a:solidFill>
              <a:srgbClr val="FF0000"/>
            </a:solidFill>
          </a:endParaRPr>
        </a:p>
      </dgm:t>
    </dgm:pt>
    <dgm:pt modelId="{380797B4-0D33-4673-923C-602638617099}" type="parTrans" cxnId="{9A4ACD51-2948-4947-840D-98F1569DEC14}">
      <dgm:prSet/>
      <dgm:spPr/>
      <dgm:t>
        <a:bodyPr/>
        <a:lstStyle/>
        <a:p>
          <a:endParaRPr lang="en-US"/>
        </a:p>
      </dgm:t>
    </dgm:pt>
    <dgm:pt modelId="{E38541CD-9D28-4B0B-9447-FAFC571A732A}" type="sibTrans" cxnId="{9A4ACD51-2948-4947-840D-98F1569DEC14}">
      <dgm:prSet/>
      <dgm:spPr/>
      <dgm:t>
        <a:bodyPr/>
        <a:lstStyle/>
        <a:p>
          <a:endParaRPr lang="en-US"/>
        </a:p>
      </dgm:t>
    </dgm:pt>
    <dgm:pt modelId="{6BAD6F4A-0C73-4A48-9100-6D6B5E54D219}">
      <dgm:prSet phldrT="[Text]" custT="1"/>
      <dgm:spPr/>
      <dgm:t>
        <a:bodyPr/>
        <a:lstStyle/>
        <a:p>
          <a:endParaRPr lang="en-US" sz="1200" b="1" dirty="0">
            <a:solidFill>
              <a:srgbClr val="FF0000"/>
            </a:solidFill>
          </a:endParaRPr>
        </a:p>
      </dgm:t>
    </dgm:pt>
    <dgm:pt modelId="{09ABFD27-6C96-46C4-A845-2495AE7A9D38}" type="parTrans" cxnId="{A81BBEC3-135F-451F-A667-1BB30C5020DA}">
      <dgm:prSet/>
      <dgm:spPr/>
      <dgm:t>
        <a:bodyPr/>
        <a:lstStyle/>
        <a:p>
          <a:endParaRPr lang="en-US"/>
        </a:p>
      </dgm:t>
    </dgm:pt>
    <dgm:pt modelId="{103663A2-BD56-41B4-B5DF-7F7468AAC3EA}" type="sibTrans" cxnId="{A81BBEC3-135F-451F-A667-1BB30C5020DA}">
      <dgm:prSet/>
      <dgm:spPr/>
      <dgm:t>
        <a:bodyPr/>
        <a:lstStyle/>
        <a:p>
          <a:endParaRPr lang="en-US"/>
        </a:p>
      </dgm:t>
    </dgm:pt>
    <dgm:pt modelId="{355D8496-4900-4F85-8A7D-131A2F29B4C5}">
      <dgm:prSet/>
      <dgm:spPr/>
      <dgm:t>
        <a:bodyPr/>
        <a:lstStyle/>
        <a:p>
          <a:endParaRPr lang="en-US"/>
        </a:p>
      </dgm:t>
    </dgm:pt>
    <dgm:pt modelId="{F15691B7-41CD-4A89-8F2B-54590D2E8886}" type="parTrans" cxnId="{F4EC0F17-7B2C-43B2-A59E-C85A4E473611}">
      <dgm:prSet/>
      <dgm:spPr/>
      <dgm:t>
        <a:bodyPr/>
        <a:lstStyle/>
        <a:p>
          <a:endParaRPr lang="en-US"/>
        </a:p>
      </dgm:t>
    </dgm:pt>
    <dgm:pt modelId="{9712E2C1-BAA0-4E54-AB83-F254A189FA6D}" type="sibTrans" cxnId="{F4EC0F17-7B2C-43B2-A59E-C85A4E473611}">
      <dgm:prSet/>
      <dgm:spPr/>
      <dgm:t>
        <a:bodyPr/>
        <a:lstStyle/>
        <a:p>
          <a:endParaRPr lang="en-US"/>
        </a:p>
      </dgm:t>
    </dgm:pt>
    <dgm:pt modelId="{BFFE8F32-AEFF-4E00-BDAB-A53D6B0C323D}">
      <dgm:prSet/>
      <dgm:spPr/>
      <dgm:t>
        <a:bodyPr/>
        <a:lstStyle/>
        <a:p>
          <a:endParaRPr lang="en-US"/>
        </a:p>
      </dgm:t>
    </dgm:pt>
    <dgm:pt modelId="{73D3C961-D594-4B8B-A2EA-BEA3EC192B61}" type="parTrans" cxnId="{1D771478-3FC9-4912-BC5F-B4B0F5BD1833}">
      <dgm:prSet/>
      <dgm:spPr/>
      <dgm:t>
        <a:bodyPr/>
        <a:lstStyle/>
        <a:p>
          <a:endParaRPr lang="en-US"/>
        </a:p>
      </dgm:t>
    </dgm:pt>
    <dgm:pt modelId="{D0386DC7-0F29-42AF-9BB4-EDDDC0C496DF}" type="sibTrans" cxnId="{1D771478-3FC9-4912-BC5F-B4B0F5BD1833}">
      <dgm:prSet/>
      <dgm:spPr/>
      <dgm:t>
        <a:bodyPr/>
        <a:lstStyle/>
        <a:p>
          <a:endParaRPr lang="en-US"/>
        </a:p>
      </dgm:t>
    </dgm:pt>
    <dgm:pt modelId="{EFE23E93-A16C-4324-97B0-7BA2DBA41117}" type="pres">
      <dgm:prSet presAssocID="{900FE06F-F3D9-48F3-88CF-5C0F75521957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5F1F5BC2-7A96-4B13-9A92-D5518056132D}" type="pres">
      <dgm:prSet presAssocID="{0BFB6DAE-52B2-4673-AEFF-7C4E82BFFBAD}" presName="dummy" presStyleCnt="0"/>
      <dgm:spPr/>
    </dgm:pt>
    <dgm:pt modelId="{9BA4ADD3-C57C-4878-A85F-B59375BCD9F7}" type="pres">
      <dgm:prSet presAssocID="{0BFB6DAE-52B2-4673-AEFF-7C4E82BFFBAD}" presName="node" presStyleLbl="revTx" presStyleIdx="0" presStyleCnt="7" custScaleX="152688" custScaleY="5952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3BFC7E0-FA9B-4F76-B17D-D25980528CFC}" type="pres">
      <dgm:prSet presAssocID="{5B62249E-CE88-4D66-8207-71F0BA5C0805}" presName="sibTrans" presStyleLbl="node1" presStyleIdx="0" presStyleCnt="7" custLinFactNeighborX="4140" custLinFactNeighborY="-3311"/>
      <dgm:spPr/>
      <dgm:t>
        <a:bodyPr/>
        <a:lstStyle/>
        <a:p>
          <a:endParaRPr lang="en-US"/>
        </a:p>
      </dgm:t>
    </dgm:pt>
    <dgm:pt modelId="{8D364E15-10D7-4986-AF02-BD06F653F9C7}" type="pres">
      <dgm:prSet presAssocID="{62B61232-C30F-43AD-81F4-AFBAD05057F3}" presName="dummy" presStyleCnt="0"/>
      <dgm:spPr/>
    </dgm:pt>
    <dgm:pt modelId="{AB202C41-0E7C-4C52-9109-2BB13D714624}" type="pres">
      <dgm:prSet presAssocID="{62B61232-C30F-43AD-81F4-AFBAD05057F3}" presName="node" presStyleLbl="revTx" presStyleIdx="1" presStyleCnt="7" custFlipHor="1" custScaleX="222420" custScaleY="9520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2DE0ACA-C0DE-473E-A56B-C61218BF7E0F}" type="pres">
      <dgm:prSet presAssocID="{5C3C470D-522B-46CE-A848-D0672E28B118}" presName="sibTrans" presStyleLbl="node1" presStyleIdx="1" presStyleCnt="7"/>
      <dgm:spPr/>
      <dgm:t>
        <a:bodyPr/>
        <a:lstStyle/>
        <a:p>
          <a:endParaRPr lang="en-US"/>
        </a:p>
      </dgm:t>
    </dgm:pt>
    <dgm:pt modelId="{D7205BC2-F9B4-480E-9EA1-52224322379F}" type="pres">
      <dgm:prSet presAssocID="{E96C3345-4A40-4BBD-8550-42F42C23573A}" presName="dummy" presStyleCnt="0"/>
      <dgm:spPr/>
    </dgm:pt>
    <dgm:pt modelId="{E5CB6642-9315-4C42-9941-EC15A8F232D1}" type="pres">
      <dgm:prSet presAssocID="{E96C3345-4A40-4BBD-8550-42F42C23573A}" presName="node" presStyleLbl="revTx" presStyleIdx="2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44FF35D-5605-4F2B-8663-45251DF08F70}" type="pres">
      <dgm:prSet presAssocID="{43B6B9E5-EB45-4105-9108-0143ADC94D90}" presName="sibTrans" presStyleLbl="node1" presStyleIdx="2" presStyleCnt="7" custLinFactNeighborX="6245" custLinFactNeighborY="-1019"/>
      <dgm:spPr/>
      <dgm:t>
        <a:bodyPr/>
        <a:lstStyle/>
        <a:p>
          <a:endParaRPr lang="en-US"/>
        </a:p>
      </dgm:t>
    </dgm:pt>
    <dgm:pt modelId="{B576F967-BEF4-4E24-85A8-66091837B290}" type="pres">
      <dgm:prSet presAssocID="{06F66827-1037-4FE7-AE78-31C5C6991C52}" presName="dummy" presStyleCnt="0"/>
      <dgm:spPr/>
    </dgm:pt>
    <dgm:pt modelId="{ECBE8254-9E17-4AE4-9A70-CACE0FC0A5E6}" type="pres">
      <dgm:prSet presAssocID="{06F66827-1037-4FE7-AE78-31C5C6991C52}" presName="node" presStyleLbl="revTx" presStyleIdx="3" presStyleCnt="7" custScaleX="129744" custScaleY="9899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6FD980B-2A20-46BC-BCCF-5DF31A806238}" type="pres">
      <dgm:prSet presAssocID="{E38541CD-9D28-4B0B-9447-FAFC571A732A}" presName="sibTrans" presStyleLbl="node1" presStyleIdx="3" presStyleCnt="7" custLinFactNeighborX="-3207" custLinFactNeighborY="552"/>
      <dgm:spPr/>
      <dgm:t>
        <a:bodyPr/>
        <a:lstStyle/>
        <a:p>
          <a:endParaRPr lang="en-US"/>
        </a:p>
      </dgm:t>
    </dgm:pt>
    <dgm:pt modelId="{76A6A44E-1E55-4459-8BCB-6B6353A45ED7}" type="pres">
      <dgm:prSet presAssocID="{355D8496-4900-4F85-8A7D-131A2F29B4C5}" presName="dummy" presStyleCnt="0"/>
      <dgm:spPr/>
    </dgm:pt>
    <dgm:pt modelId="{589B60B6-2269-4842-BE9B-61B4FC360671}" type="pres">
      <dgm:prSet presAssocID="{355D8496-4900-4F85-8A7D-131A2F29B4C5}" presName="node" presStyleLbl="revTx" presStyleIdx="4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B983D7D-937B-4EA6-A262-24CBE82FAF03}" type="pres">
      <dgm:prSet presAssocID="{9712E2C1-BAA0-4E54-AB83-F254A189FA6D}" presName="sibTrans" presStyleLbl="node1" presStyleIdx="4" presStyleCnt="7"/>
      <dgm:spPr/>
      <dgm:t>
        <a:bodyPr/>
        <a:lstStyle/>
        <a:p>
          <a:endParaRPr lang="en-US"/>
        </a:p>
      </dgm:t>
    </dgm:pt>
    <dgm:pt modelId="{C724C1C3-899E-4F67-86ED-5DA76EB2ED7C}" type="pres">
      <dgm:prSet presAssocID="{BFFE8F32-AEFF-4E00-BDAB-A53D6B0C323D}" presName="dummy" presStyleCnt="0"/>
      <dgm:spPr/>
    </dgm:pt>
    <dgm:pt modelId="{0D6D547C-9002-404D-9E3C-7FF3F42E814D}" type="pres">
      <dgm:prSet presAssocID="{BFFE8F32-AEFF-4E00-BDAB-A53D6B0C323D}" presName="node" presStyleLbl="revTx" presStyleIdx="5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324D1CC-3122-4BE3-ACCB-B8737AC0B2F1}" type="pres">
      <dgm:prSet presAssocID="{D0386DC7-0F29-42AF-9BB4-EDDDC0C496DF}" presName="sibTrans" presStyleLbl="node1" presStyleIdx="5" presStyleCnt="7"/>
      <dgm:spPr/>
      <dgm:t>
        <a:bodyPr/>
        <a:lstStyle/>
        <a:p>
          <a:endParaRPr lang="en-US"/>
        </a:p>
      </dgm:t>
    </dgm:pt>
    <dgm:pt modelId="{C103DD77-B7DF-487A-9F67-6659B2BF3D32}" type="pres">
      <dgm:prSet presAssocID="{6BAD6F4A-0C73-4A48-9100-6D6B5E54D219}" presName="dummy" presStyleCnt="0"/>
      <dgm:spPr/>
    </dgm:pt>
    <dgm:pt modelId="{83FFA57C-D872-4D85-A748-DA6239A26707}" type="pres">
      <dgm:prSet presAssocID="{6BAD6F4A-0C73-4A48-9100-6D6B5E54D219}" presName="node" presStyleLbl="revTx" presStyleIdx="6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74BD66F-69B0-4D30-952B-E1495CF24EE4}" type="pres">
      <dgm:prSet presAssocID="{103663A2-BD56-41B4-B5DF-7F7468AAC3EA}" presName="sibTrans" presStyleLbl="node1" presStyleIdx="6" presStyleCnt="7" custFlipVert="1" custFlipHor="0" custScaleX="5805" custScaleY="2040" custLinFactNeighborX="-93507" custLinFactNeighborY="37246"/>
      <dgm:spPr/>
      <dgm:t>
        <a:bodyPr/>
        <a:lstStyle/>
        <a:p>
          <a:endParaRPr lang="en-US"/>
        </a:p>
      </dgm:t>
    </dgm:pt>
  </dgm:ptLst>
  <dgm:cxnLst>
    <dgm:cxn modelId="{A49C9B6F-61CB-4B30-945A-C9F465CC4D6D}" type="presOf" srcId="{103663A2-BD56-41B4-B5DF-7F7468AAC3EA}" destId="{C74BD66F-69B0-4D30-952B-E1495CF24EE4}" srcOrd="0" destOrd="0" presId="urn:microsoft.com/office/officeart/2005/8/layout/cycle1"/>
    <dgm:cxn modelId="{652A0CFF-E678-4224-B34D-3593D07EE0B3}" type="presOf" srcId="{43B6B9E5-EB45-4105-9108-0143ADC94D90}" destId="{A44FF35D-5605-4F2B-8663-45251DF08F70}" srcOrd="0" destOrd="0" presId="urn:microsoft.com/office/officeart/2005/8/layout/cycle1"/>
    <dgm:cxn modelId="{C389F033-8B4E-4FF7-AA38-76043A21D69F}" srcId="{900FE06F-F3D9-48F3-88CF-5C0F75521957}" destId="{0BFB6DAE-52B2-4673-AEFF-7C4E82BFFBAD}" srcOrd="0" destOrd="0" parTransId="{6B5FFB22-0FAA-4F24-89BD-29A305635900}" sibTransId="{5B62249E-CE88-4D66-8207-71F0BA5C0805}"/>
    <dgm:cxn modelId="{8374E5B6-5007-48DD-800B-DBD41B973D32}" type="presOf" srcId="{D0386DC7-0F29-42AF-9BB4-EDDDC0C496DF}" destId="{8324D1CC-3122-4BE3-ACCB-B8737AC0B2F1}" srcOrd="0" destOrd="0" presId="urn:microsoft.com/office/officeart/2005/8/layout/cycle1"/>
    <dgm:cxn modelId="{A81BBEC3-135F-451F-A667-1BB30C5020DA}" srcId="{900FE06F-F3D9-48F3-88CF-5C0F75521957}" destId="{6BAD6F4A-0C73-4A48-9100-6D6B5E54D219}" srcOrd="6" destOrd="0" parTransId="{09ABFD27-6C96-46C4-A845-2495AE7A9D38}" sibTransId="{103663A2-BD56-41B4-B5DF-7F7468AAC3EA}"/>
    <dgm:cxn modelId="{1E5FAF32-3AAA-4076-8A39-BC55B0537303}" srcId="{900FE06F-F3D9-48F3-88CF-5C0F75521957}" destId="{62B61232-C30F-43AD-81F4-AFBAD05057F3}" srcOrd="1" destOrd="0" parTransId="{2C457BBD-047A-48BC-9FE0-9660535636C7}" sibTransId="{5C3C470D-522B-46CE-A848-D0672E28B118}"/>
    <dgm:cxn modelId="{9A4ACD51-2948-4947-840D-98F1569DEC14}" srcId="{900FE06F-F3D9-48F3-88CF-5C0F75521957}" destId="{06F66827-1037-4FE7-AE78-31C5C6991C52}" srcOrd="3" destOrd="0" parTransId="{380797B4-0D33-4673-923C-602638617099}" sibTransId="{E38541CD-9D28-4B0B-9447-FAFC571A732A}"/>
    <dgm:cxn modelId="{600CB4EE-CFA5-4048-BFEF-82762AA2EAAF}" type="presOf" srcId="{06F66827-1037-4FE7-AE78-31C5C6991C52}" destId="{ECBE8254-9E17-4AE4-9A70-CACE0FC0A5E6}" srcOrd="0" destOrd="0" presId="urn:microsoft.com/office/officeart/2005/8/layout/cycle1"/>
    <dgm:cxn modelId="{E52C9DEC-3145-4188-B7EF-4AFD23DAE74C}" type="presOf" srcId="{6BAD6F4A-0C73-4A48-9100-6D6B5E54D219}" destId="{83FFA57C-D872-4D85-A748-DA6239A26707}" srcOrd="0" destOrd="0" presId="urn:microsoft.com/office/officeart/2005/8/layout/cycle1"/>
    <dgm:cxn modelId="{9138F47E-5032-4E6F-B009-B53DF1CF67F7}" type="presOf" srcId="{E96C3345-4A40-4BBD-8550-42F42C23573A}" destId="{E5CB6642-9315-4C42-9941-EC15A8F232D1}" srcOrd="0" destOrd="0" presId="urn:microsoft.com/office/officeart/2005/8/layout/cycle1"/>
    <dgm:cxn modelId="{8BC05175-509F-449A-8190-A2D9E73DF819}" type="presOf" srcId="{E38541CD-9D28-4B0B-9447-FAFC571A732A}" destId="{56FD980B-2A20-46BC-BCCF-5DF31A806238}" srcOrd="0" destOrd="0" presId="urn:microsoft.com/office/officeart/2005/8/layout/cycle1"/>
    <dgm:cxn modelId="{AEB4BF8C-9767-4530-9D0E-9327E759F4FD}" type="presOf" srcId="{62B61232-C30F-43AD-81F4-AFBAD05057F3}" destId="{AB202C41-0E7C-4C52-9109-2BB13D714624}" srcOrd="0" destOrd="0" presId="urn:microsoft.com/office/officeart/2005/8/layout/cycle1"/>
    <dgm:cxn modelId="{C7D00CC9-12C5-4FCF-B1DC-698002A952F2}" type="presOf" srcId="{0BFB6DAE-52B2-4673-AEFF-7C4E82BFFBAD}" destId="{9BA4ADD3-C57C-4878-A85F-B59375BCD9F7}" srcOrd="0" destOrd="0" presId="urn:microsoft.com/office/officeart/2005/8/layout/cycle1"/>
    <dgm:cxn modelId="{06E7CC5C-0A27-4010-9CD6-891081786E79}" srcId="{900FE06F-F3D9-48F3-88CF-5C0F75521957}" destId="{E96C3345-4A40-4BBD-8550-42F42C23573A}" srcOrd="2" destOrd="0" parTransId="{AD7702E6-C930-40CF-BD89-EA2D463D3AA2}" sibTransId="{43B6B9E5-EB45-4105-9108-0143ADC94D90}"/>
    <dgm:cxn modelId="{1D771478-3FC9-4912-BC5F-B4B0F5BD1833}" srcId="{900FE06F-F3D9-48F3-88CF-5C0F75521957}" destId="{BFFE8F32-AEFF-4E00-BDAB-A53D6B0C323D}" srcOrd="5" destOrd="0" parTransId="{73D3C961-D594-4B8B-A2EA-BEA3EC192B61}" sibTransId="{D0386DC7-0F29-42AF-9BB4-EDDDC0C496DF}"/>
    <dgm:cxn modelId="{7B4C9B95-63FA-48E1-BF49-9FE35C9397BB}" type="presOf" srcId="{900FE06F-F3D9-48F3-88CF-5C0F75521957}" destId="{EFE23E93-A16C-4324-97B0-7BA2DBA41117}" srcOrd="0" destOrd="0" presId="urn:microsoft.com/office/officeart/2005/8/layout/cycle1"/>
    <dgm:cxn modelId="{9A950835-5589-4F33-BF58-287C7B21BA84}" type="presOf" srcId="{355D8496-4900-4F85-8A7D-131A2F29B4C5}" destId="{589B60B6-2269-4842-BE9B-61B4FC360671}" srcOrd="0" destOrd="0" presId="urn:microsoft.com/office/officeart/2005/8/layout/cycle1"/>
    <dgm:cxn modelId="{F4EC0F17-7B2C-43B2-A59E-C85A4E473611}" srcId="{900FE06F-F3D9-48F3-88CF-5C0F75521957}" destId="{355D8496-4900-4F85-8A7D-131A2F29B4C5}" srcOrd="4" destOrd="0" parTransId="{F15691B7-41CD-4A89-8F2B-54590D2E8886}" sibTransId="{9712E2C1-BAA0-4E54-AB83-F254A189FA6D}"/>
    <dgm:cxn modelId="{9C5F3CD0-AE2A-4877-BB12-59BC050BC03E}" type="presOf" srcId="{BFFE8F32-AEFF-4E00-BDAB-A53D6B0C323D}" destId="{0D6D547C-9002-404D-9E3C-7FF3F42E814D}" srcOrd="0" destOrd="0" presId="urn:microsoft.com/office/officeart/2005/8/layout/cycle1"/>
    <dgm:cxn modelId="{F814B912-51C5-460A-9993-3EC006C06187}" type="presOf" srcId="{5C3C470D-522B-46CE-A848-D0672E28B118}" destId="{22DE0ACA-C0DE-473E-A56B-C61218BF7E0F}" srcOrd="0" destOrd="0" presId="urn:microsoft.com/office/officeart/2005/8/layout/cycle1"/>
    <dgm:cxn modelId="{812B566A-319D-44E0-922B-5FF208E6D0E2}" type="presOf" srcId="{5B62249E-CE88-4D66-8207-71F0BA5C0805}" destId="{63BFC7E0-FA9B-4F76-B17D-D25980528CFC}" srcOrd="0" destOrd="0" presId="urn:microsoft.com/office/officeart/2005/8/layout/cycle1"/>
    <dgm:cxn modelId="{786D2C70-A884-48D4-A0AD-F7305B85FBDB}" type="presOf" srcId="{9712E2C1-BAA0-4E54-AB83-F254A189FA6D}" destId="{DB983D7D-937B-4EA6-A262-24CBE82FAF03}" srcOrd="0" destOrd="0" presId="urn:microsoft.com/office/officeart/2005/8/layout/cycle1"/>
    <dgm:cxn modelId="{6A530D4D-CEF7-40D2-A24D-0FF2F4F7A5AB}" type="presParOf" srcId="{EFE23E93-A16C-4324-97B0-7BA2DBA41117}" destId="{5F1F5BC2-7A96-4B13-9A92-D5518056132D}" srcOrd="0" destOrd="0" presId="urn:microsoft.com/office/officeart/2005/8/layout/cycle1"/>
    <dgm:cxn modelId="{A6264E90-3AE5-4196-823D-5140DC9B19DB}" type="presParOf" srcId="{EFE23E93-A16C-4324-97B0-7BA2DBA41117}" destId="{9BA4ADD3-C57C-4878-A85F-B59375BCD9F7}" srcOrd="1" destOrd="0" presId="urn:microsoft.com/office/officeart/2005/8/layout/cycle1"/>
    <dgm:cxn modelId="{1AEB8E4D-5405-4E50-832F-DE7CD1A6B9DA}" type="presParOf" srcId="{EFE23E93-A16C-4324-97B0-7BA2DBA41117}" destId="{63BFC7E0-FA9B-4F76-B17D-D25980528CFC}" srcOrd="2" destOrd="0" presId="urn:microsoft.com/office/officeart/2005/8/layout/cycle1"/>
    <dgm:cxn modelId="{210B6B99-2C22-4EB3-9C04-9DB6C4C4B2C5}" type="presParOf" srcId="{EFE23E93-A16C-4324-97B0-7BA2DBA41117}" destId="{8D364E15-10D7-4986-AF02-BD06F653F9C7}" srcOrd="3" destOrd="0" presId="urn:microsoft.com/office/officeart/2005/8/layout/cycle1"/>
    <dgm:cxn modelId="{044BD64E-35BF-4C98-84E8-911F54EDB666}" type="presParOf" srcId="{EFE23E93-A16C-4324-97B0-7BA2DBA41117}" destId="{AB202C41-0E7C-4C52-9109-2BB13D714624}" srcOrd="4" destOrd="0" presId="urn:microsoft.com/office/officeart/2005/8/layout/cycle1"/>
    <dgm:cxn modelId="{E693FB2A-61FE-423E-A927-1D5E9B604528}" type="presParOf" srcId="{EFE23E93-A16C-4324-97B0-7BA2DBA41117}" destId="{22DE0ACA-C0DE-473E-A56B-C61218BF7E0F}" srcOrd="5" destOrd="0" presId="urn:microsoft.com/office/officeart/2005/8/layout/cycle1"/>
    <dgm:cxn modelId="{650BC00A-0D3A-42BD-8945-05254762561F}" type="presParOf" srcId="{EFE23E93-A16C-4324-97B0-7BA2DBA41117}" destId="{D7205BC2-F9B4-480E-9EA1-52224322379F}" srcOrd="6" destOrd="0" presId="urn:microsoft.com/office/officeart/2005/8/layout/cycle1"/>
    <dgm:cxn modelId="{39D169FD-5E83-40C6-A13D-4D2572B7A6A7}" type="presParOf" srcId="{EFE23E93-A16C-4324-97B0-7BA2DBA41117}" destId="{E5CB6642-9315-4C42-9941-EC15A8F232D1}" srcOrd="7" destOrd="0" presId="urn:microsoft.com/office/officeart/2005/8/layout/cycle1"/>
    <dgm:cxn modelId="{422078F5-4DC3-4ABD-B779-BA5363FC5017}" type="presParOf" srcId="{EFE23E93-A16C-4324-97B0-7BA2DBA41117}" destId="{A44FF35D-5605-4F2B-8663-45251DF08F70}" srcOrd="8" destOrd="0" presId="urn:microsoft.com/office/officeart/2005/8/layout/cycle1"/>
    <dgm:cxn modelId="{513D0A34-6F90-44D5-B68D-384498B9E5E2}" type="presParOf" srcId="{EFE23E93-A16C-4324-97B0-7BA2DBA41117}" destId="{B576F967-BEF4-4E24-85A8-66091837B290}" srcOrd="9" destOrd="0" presId="urn:microsoft.com/office/officeart/2005/8/layout/cycle1"/>
    <dgm:cxn modelId="{761E2458-A928-412B-8794-C3DA20DF59B4}" type="presParOf" srcId="{EFE23E93-A16C-4324-97B0-7BA2DBA41117}" destId="{ECBE8254-9E17-4AE4-9A70-CACE0FC0A5E6}" srcOrd="10" destOrd="0" presId="urn:microsoft.com/office/officeart/2005/8/layout/cycle1"/>
    <dgm:cxn modelId="{10DE76EC-51C3-4678-AE3B-8B905A21BA75}" type="presParOf" srcId="{EFE23E93-A16C-4324-97B0-7BA2DBA41117}" destId="{56FD980B-2A20-46BC-BCCF-5DF31A806238}" srcOrd="11" destOrd="0" presId="urn:microsoft.com/office/officeart/2005/8/layout/cycle1"/>
    <dgm:cxn modelId="{6DDC3DA6-9E83-4260-BB02-F2D9473D53F1}" type="presParOf" srcId="{EFE23E93-A16C-4324-97B0-7BA2DBA41117}" destId="{76A6A44E-1E55-4459-8BCB-6B6353A45ED7}" srcOrd="12" destOrd="0" presId="urn:microsoft.com/office/officeart/2005/8/layout/cycle1"/>
    <dgm:cxn modelId="{30A3D6B3-ED3E-415C-AFBA-4BF2885061C6}" type="presParOf" srcId="{EFE23E93-A16C-4324-97B0-7BA2DBA41117}" destId="{589B60B6-2269-4842-BE9B-61B4FC360671}" srcOrd="13" destOrd="0" presId="urn:microsoft.com/office/officeart/2005/8/layout/cycle1"/>
    <dgm:cxn modelId="{ED34A610-F606-4A3A-99B0-5A9794B7DCC2}" type="presParOf" srcId="{EFE23E93-A16C-4324-97B0-7BA2DBA41117}" destId="{DB983D7D-937B-4EA6-A262-24CBE82FAF03}" srcOrd="14" destOrd="0" presId="urn:microsoft.com/office/officeart/2005/8/layout/cycle1"/>
    <dgm:cxn modelId="{6592814A-014E-4183-8D4D-B0D45A583C01}" type="presParOf" srcId="{EFE23E93-A16C-4324-97B0-7BA2DBA41117}" destId="{C724C1C3-899E-4F67-86ED-5DA76EB2ED7C}" srcOrd="15" destOrd="0" presId="urn:microsoft.com/office/officeart/2005/8/layout/cycle1"/>
    <dgm:cxn modelId="{DD26271B-382D-4254-BF6D-353FA74C81A9}" type="presParOf" srcId="{EFE23E93-A16C-4324-97B0-7BA2DBA41117}" destId="{0D6D547C-9002-404D-9E3C-7FF3F42E814D}" srcOrd="16" destOrd="0" presId="urn:microsoft.com/office/officeart/2005/8/layout/cycle1"/>
    <dgm:cxn modelId="{C92301D5-E2DF-4765-9FEE-3E76EF0B618F}" type="presParOf" srcId="{EFE23E93-A16C-4324-97B0-7BA2DBA41117}" destId="{8324D1CC-3122-4BE3-ACCB-B8737AC0B2F1}" srcOrd="17" destOrd="0" presId="urn:microsoft.com/office/officeart/2005/8/layout/cycle1"/>
    <dgm:cxn modelId="{4A66A1D7-36E2-4CFB-9C23-03319EE417A3}" type="presParOf" srcId="{EFE23E93-A16C-4324-97B0-7BA2DBA41117}" destId="{C103DD77-B7DF-487A-9F67-6659B2BF3D32}" srcOrd="18" destOrd="0" presId="urn:microsoft.com/office/officeart/2005/8/layout/cycle1"/>
    <dgm:cxn modelId="{3A339B99-140F-4973-80EA-4F19F8A43644}" type="presParOf" srcId="{EFE23E93-A16C-4324-97B0-7BA2DBA41117}" destId="{83FFA57C-D872-4D85-A748-DA6239A26707}" srcOrd="19" destOrd="0" presId="urn:microsoft.com/office/officeart/2005/8/layout/cycle1"/>
    <dgm:cxn modelId="{42DE4D4F-C2AC-4D9F-B66A-939E154A7878}" type="presParOf" srcId="{EFE23E93-A16C-4324-97B0-7BA2DBA41117}" destId="{C74BD66F-69B0-4D30-952B-E1495CF24EE4}" srcOrd="20" destOrd="0" presId="urn:microsoft.com/office/officeart/2005/8/layout/cycle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BA4ADD3-C57C-4878-A85F-B59375BCD9F7}">
      <dsp:nvSpPr>
        <dsp:cNvPr id="0" name=""/>
        <dsp:cNvSpPr/>
      </dsp:nvSpPr>
      <dsp:spPr>
        <a:xfrm>
          <a:off x="4473211" y="194812"/>
          <a:ext cx="1451760" cy="56600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b="1" kern="1200" dirty="0" smtClean="0">
              <a:solidFill>
                <a:srgbClr val="FF0000"/>
              </a:solidFill>
            </a:rPr>
            <a:t>REQUESTING DEPT INITIATES </a:t>
          </a:r>
          <a:r>
            <a:rPr lang="en-US" sz="1100" b="1" kern="1200" dirty="0" smtClean="0">
              <a:solidFill>
                <a:srgbClr val="FF0000"/>
              </a:solidFill>
            </a:rPr>
            <a:t>THE IDR </a:t>
          </a:r>
          <a:endParaRPr lang="en-US" sz="1100" b="1" kern="1200" dirty="0">
            <a:solidFill>
              <a:srgbClr val="FF0000"/>
            </a:solidFill>
          </a:endParaRPr>
        </a:p>
      </dsp:txBody>
      <dsp:txXfrm>
        <a:off x="4473211" y="194812"/>
        <a:ext cx="1451760" cy="566002"/>
      </dsp:txXfrm>
    </dsp:sp>
    <dsp:sp modelId="{63BFC7E0-FA9B-4F76-B17D-D25980528CFC}">
      <dsp:nvSpPr>
        <dsp:cNvPr id="0" name=""/>
        <dsp:cNvSpPr/>
      </dsp:nvSpPr>
      <dsp:spPr>
        <a:xfrm>
          <a:off x="1955183" y="-110573"/>
          <a:ext cx="4930941" cy="4930941"/>
        </a:xfrm>
        <a:prstGeom prst="circularArrow">
          <a:avLst>
            <a:gd name="adj1" fmla="val 3760"/>
            <a:gd name="adj2" fmla="val 234589"/>
            <a:gd name="adj3" fmla="val 19866280"/>
            <a:gd name="adj4" fmla="val 18546242"/>
            <a:gd name="adj5" fmla="val 4387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B202C41-0E7C-4C52-9109-2BB13D714624}">
      <dsp:nvSpPr>
        <dsp:cNvPr id="0" name=""/>
        <dsp:cNvSpPr/>
      </dsp:nvSpPr>
      <dsp:spPr>
        <a:xfrm flipH="1">
          <a:off x="5366961" y="1561612"/>
          <a:ext cx="2114773" cy="90524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b="1" kern="1200" dirty="0" smtClean="0">
              <a:solidFill>
                <a:srgbClr val="FF0000"/>
              </a:solidFill>
            </a:rPr>
            <a:t>COLLEGE FINANCE BUDGET </a:t>
          </a:r>
          <a:r>
            <a:rPr lang="en-US" sz="1100" b="1" kern="1200" dirty="0" smtClean="0">
              <a:solidFill>
                <a:srgbClr val="FF0000"/>
              </a:solidFill>
            </a:rPr>
            <a:t>APPROVAL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b="1" kern="1200" dirty="0" smtClean="0">
              <a:solidFill>
                <a:srgbClr val="FF0000"/>
              </a:solidFill>
            </a:rPr>
            <a:t>ACOUNTANT  &lt; R50 000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b="1" kern="1200" dirty="0" smtClean="0">
              <a:solidFill>
                <a:srgbClr val="FF0000"/>
              </a:solidFill>
            </a:rPr>
            <a:t>FM &gt; R50 000</a:t>
          </a:r>
          <a:endParaRPr lang="en-US" sz="1100" b="1" kern="1200" dirty="0">
            <a:solidFill>
              <a:srgbClr val="FF0000"/>
            </a:solidFill>
          </a:endParaRPr>
        </a:p>
      </dsp:txBody>
      <dsp:txXfrm>
        <a:off x="5366961" y="1561612"/>
        <a:ext cx="2114773" cy="905249"/>
      </dsp:txXfrm>
    </dsp:sp>
    <dsp:sp modelId="{22DE0ACA-C0DE-473E-A56B-C61218BF7E0F}">
      <dsp:nvSpPr>
        <dsp:cNvPr id="0" name=""/>
        <dsp:cNvSpPr/>
      </dsp:nvSpPr>
      <dsp:spPr>
        <a:xfrm>
          <a:off x="1751042" y="52690"/>
          <a:ext cx="4930941" cy="4930941"/>
        </a:xfrm>
        <a:prstGeom prst="circularArrow">
          <a:avLst>
            <a:gd name="adj1" fmla="val 3760"/>
            <a:gd name="adj2" fmla="val 234589"/>
            <a:gd name="adj3" fmla="val 1231146"/>
            <a:gd name="adj4" fmla="val 21522119"/>
            <a:gd name="adj5" fmla="val 4387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5CB6642-9315-4C42-9941-EC15A8F232D1}">
      <dsp:nvSpPr>
        <dsp:cNvPr id="0" name=""/>
        <dsp:cNvSpPr/>
      </dsp:nvSpPr>
      <dsp:spPr>
        <a:xfrm>
          <a:off x="5511658" y="3454723"/>
          <a:ext cx="950802" cy="95080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b="1" kern="1200" dirty="0" smtClean="0">
              <a:solidFill>
                <a:srgbClr val="FF0000"/>
              </a:solidFill>
            </a:rPr>
            <a:t>DEBIT </a:t>
          </a:r>
          <a:r>
            <a:rPr lang="en-US" sz="1100" b="1" kern="1200" dirty="0" smtClean="0">
              <a:solidFill>
                <a:srgbClr val="FF0000"/>
              </a:solidFill>
            </a:rPr>
            <a:t> DEPT APPROVAL</a:t>
          </a:r>
          <a:endParaRPr lang="en-US" sz="1100" b="1" kern="1200" dirty="0">
            <a:solidFill>
              <a:srgbClr val="FF0000"/>
            </a:solidFill>
          </a:endParaRPr>
        </a:p>
      </dsp:txBody>
      <dsp:txXfrm>
        <a:off x="5511658" y="3454723"/>
        <a:ext cx="950802" cy="950802"/>
      </dsp:txXfrm>
    </dsp:sp>
    <dsp:sp modelId="{A44FF35D-5605-4F2B-8663-45251DF08F70}">
      <dsp:nvSpPr>
        <dsp:cNvPr id="0" name=""/>
        <dsp:cNvSpPr/>
      </dsp:nvSpPr>
      <dsp:spPr>
        <a:xfrm>
          <a:off x="2058979" y="2443"/>
          <a:ext cx="4930941" cy="4930941"/>
        </a:xfrm>
        <a:prstGeom prst="circularArrow">
          <a:avLst>
            <a:gd name="adj1" fmla="val 3760"/>
            <a:gd name="adj2" fmla="val 234589"/>
            <a:gd name="adj3" fmla="val 4217104"/>
            <a:gd name="adj4" fmla="val 3307007"/>
            <a:gd name="adj5" fmla="val 4387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CBE8254-9E17-4AE4-9A70-CACE0FC0A5E6}">
      <dsp:nvSpPr>
        <dsp:cNvPr id="0" name=""/>
        <dsp:cNvSpPr/>
      </dsp:nvSpPr>
      <dsp:spPr>
        <a:xfrm>
          <a:off x="3599708" y="4312151"/>
          <a:ext cx="1233608" cy="94124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b="1" kern="1200" dirty="0" smtClean="0">
              <a:solidFill>
                <a:srgbClr val="FF0000"/>
              </a:solidFill>
            </a:rPr>
            <a:t>SUPPLYING</a:t>
          </a:r>
          <a:r>
            <a:rPr lang="en-US" sz="1100" b="1" kern="1200" baseline="0" dirty="0" smtClean="0">
              <a:solidFill>
                <a:srgbClr val="FF0000"/>
              </a:solidFill>
            </a:rPr>
            <a:t> DEPARTMENT TO RELEASE (ADMINISTRATOR)</a:t>
          </a:r>
          <a:endParaRPr lang="en-US" sz="1100" b="1" kern="1200" dirty="0">
            <a:solidFill>
              <a:srgbClr val="FF0000"/>
            </a:solidFill>
          </a:endParaRPr>
        </a:p>
      </dsp:txBody>
      <dsp:txXfrm>
        <a:off x="3599708" y="4312151"/>
        <a:ext cx="1233608" cy="941246"/>
      </dsp:txXfrm>
    </dsp:sp>
    <dsp:sp modelId="{56FD980B-2A20-46BC-BCCF-5DF31A806238}">
      <dsp:nvSpPr>
        <dsp:cNvPr id="0" name=""/>
        <dsp:cNvSpPr/>
      </dsp:nvSpPr>
      <dsp:spPr>
        <a:xfrm>
          <a:off x="1592907" y="79908"/>
          <a:ext cx="4930941" cy="4930941"/>
        </a:xfrm>
        <a:prstGeom prst="circularArrow">
          <a:avLst>
            <a:gd name="adj1" fmla="val 3760"/>
            <a:gd name="adj2" fmla="val 234589"/>
            <a:gd name="adj3" fmla="val 7258404"/>
            <a:gd name="adj4" fmla="val 6348307"/>
            <a:gd name="adj5" fmla="val 4387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89B60B6-2269-4842-BE9B-61B4FC360671}">
      <dsp:nvSpPr>
        <dsp:cNvPr id="0" name=""/>
        <dsp:cNvSpPr/>
      </dsp:nvSpPr>
      <dsp:spPr>
        <a:xfrm>
          <a:off x="1970565" y="3454723"/>
          <a:ext cx="950802" cy="95080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2533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700" kern="1200"/>
        </a:p>
      </dsp:txBody>
      <dsp:txXfrm>
        <a:off x="1970565" y="3454723"/>
        <a:ext cx="950802" cy="950802"/>
      </dsp:txXfrm>
    </dsp:sp>
    <dsp:sp modelId="{DB983D7D-937B-4EA6-A262-24CBE82FAF03}">
      <dsp:nvSpPr>
        <dsp:cNvPr id="0" name=""/>
        <dsp:cNvSpPr/>
      </dsp:nvSpPr>
      <dsp:spPr>
        <a:xfrm>
          <a:off x="1751042" y="52690"/>
          <a:ext cx="4930941" cy="4930941"/>
        </a:xfrm>
        <a:prstGeom prst="circularArrow">
          <a:avLst>
            <a:gd name="adj1" fmla="val 3760"/>
            <a:gd name="adj2" fmla="val 234589"/>
            <a:gd name="adj3" fmla="val 10608711"/>
            <a:gd name="adj4" fmla="val 9334265"/>
            <a:gd name="adj5" fmla="val 4387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D6D547C-9002-404D-9E3C-7FF3F42E814D}">
      <dsp:nvSpPr>
        <dsp:cNvPr id="0" name=""/>
        <dsp:cNvSpPr/>
      </dsp:nvSpPr>
      <dsp:spPr>
        <a:xfrm>
          <a:off x="1533276" y="1538835"/>
          <a:ext cx="950802" cy="95080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2533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700" kern="1200"/>
        </a:p>
      </dsp:txBody>
      <dsp:txXfrm>
        <a:off x="1533276" y="1538835"/>
        <a:ext cx="950802" cy="950802"/>
      </dsp:txXfrm>
    </dsp:sp>
    <dsp:sp modelId="{8324D1CC-3122-4BE3-ACCB-B8737AC0B2F1}">
      <dsp:nvSpPr>
        <dsp:cNvPr id="0" name=""/>
        <dsp:cNvSpPr/>
      </dsp:nvSpPr>
      <dsp:spPr>
        <a:xfrm>
          <a:off x="1751042" y="52690"/>
          <a:ext cx="4930941" cy="4930941"/>
        </a:xfrm>
        <a:prstGeom prst="circularArrow">
          <a:avLst>
            <a:gd name="adj1" fmla="val 3760"/>
            <a:gd name="adj2" fmla="val 234589"/>
            <a:gd name="adj3" fmla="val 13560822"/>
            <a:gd name="adj4" fmla="val 12337376"/>
            <a:gd name="adj5" fmla="val 4387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3FFA57C-D872-4D85-A748-DA6239A26707}">
      <dsp:nvSpPr>
        <dsp:cNvPr id="0" name=""/>
        <dsp:cNvSpPr/>
      </dsp:nvSpPr>
      <dsp:spPr>
        <a:xfrm>
          <a:off x="2758532" y="2413"/>
          <a:ext cx="950802" cy="95080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200" b="1" kern="1200" dirty="0">
            <a:solidFill>
              <a:srgbClr val="FF0000"/>
            </a:solidFill>
          </a:endParaRPr>
        </a:p>
      </dsp:txBody>
      <dsp:txXfrm>
        <a:off x="2758532" y="2413"/>
        <a:ext cx="950802" cy="950802"/>
      </dsp:txXfrm>
    </dsp:sp>
    <dsp:sp modelId="{C74BD66F-69B0-4D30-952B-E1495CF24EE4}">
      <dsp:nvSpPr>
        <dsp:cNvPr id="0" name=""/>
        <dsp:cNvSpPr/>
      </dsp:nvSpPr>
      <dsp:spPr>
        <a:xfrm flipV="1">
          <a:off x="-143120" y="4304443"/>
          <a:ext cx="286241" cy="100591"/>
        </a:xfrm>
        <a:prstGeom prst="leftCircularArrow">
          <a:avLst>
            <a:gd name="adj1" fmla="val 3760"/>
            <a:gd name="adj2" fmla="val 234589"/>
            <a:gd name="adj3" fmla="val 16355926"/>
            <a:gd name="adj4" fmla="val 15423504"/>
            <a:gd name="adj5" fmla="val 4387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1">
  <dgm:title val=""/>
  <dgm:desc val=""/>
  <dgm:catLst>
    <dgm:cat type="cycle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alg type="cycle">
          <dgm:param type="stAng" val="0"/>
          <dgm:param type="spanAng" val="360"/>
        </dgm:alg>
      </dgm:if>
      <dgm:else name="Name2">
        <dgm:alg type="cycle">
          <dgm:param type="stAng" val="0"/>
          <dgm:param type="spanAng" val="-360"/>
        </dgm:alg>
      </dgm:else>
    </dgm:choose>
    <dgm:shape xmlns:r="http://schemas.openxmlformats.org/officeDocument/2006/relationships" r:blip="">
      <dgm:adjLst/>
    </dgm:shape>
    <dgm:presOf/>
    <dgm:choose name="Name3">
      <dgm:if name="Name4" func="var" arg="dir" op="equ" val="norm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if>
      <dgm:else name="Name5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 fact="-1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else>
    </dgm:choose>
    <dgm:ruleLst>
      <dgm:rule type="diam" val="INF" fact="NaN" max="NaN"/>
    </dgm:ruleLst>
    <dgm:forEach name="nodesForEach" axis="ch" ptType="node">
      <dgm:choose name="Name6">
        <dgm:if name="Name7" axis="par ch" ptType="doc node" func="cnt" op="gt" val="1">
          <dgm:layoutNode name="dummy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</dgm:if>
        <dgm:else name="Name8"/>
      </dgm:choose>
      <dgm:layoutNode name="node" styleLbl="revTx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Name11" axis="followSib" ptType="sibTrans" hideLastTrans="0" cnt="1">
            <dgm:layoutNode name="sibTrans" styleLbl="node1">
              <dgm:alg type="conn"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begPad"/>
                <dgm:constr type="endPad"/>
              </dgm:constrLst>
              <dgm:ruleLst/>
            </dgm:layoutNode>
          </dgm:forEach>
        </dgm:if>
        <dgm:else name="Name12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FC440D-3826-470A-B0DA-E672096B7752}" type="datetimeFigureOut">
              <a:rPr lang="en-ZA" smtClean="0"/>
              <a:t>2020/01/24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C19B0D-C9AD-49A1-80A4-850DCD269DE9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0806856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FC440D-3826-470A-B0DA-E672096B7752}" type="datetimeFigureOut">
              <a:rPr lang="en-ZA" smtClean="0"/>
              <a:t>2020/01/24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C19B0D-C9AD-49A1-80A4-850DCD269DE9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5864432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FC440D-3826-470A-B0DA-E672096B7752}" type="datetimeFigureOut">
              <a:rPr lang="en-ZA" smtClean="0"/>
              <a:t>2020/01/24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C19B0D-C9AD-49A1-80A4-850DCD269DE9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7159927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FC440D-3826-470A-B0DA-E672096B7752}" type="datetimeFigureOut">
              <a:rPr lang="en-ZA" smtClean="0"/>
              <a:t>2020/01/24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C19B0D-C9AD-49A1-80A4-850DCD269DE9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40036124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FC440D-3826-470A-B0DA-E672096B7752}" type="datetimeFigureOut">
              <a:rPr lang="en-ZA" smtClean="0"/>
              <a:t>2020/01/24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C19B0D-C9AD-49A1-80A4-850DCD269DE9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1357906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FC440D-3826-470A-B0DA-E672096B7752}" type="datetimeFigureOut">
              <a:rPr lang="en-ZA" smtClean="0"/>
              <a:t>2020/01/24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C19B0D-C9AD-49A1-80A4-850DCD269DE9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9327744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FC440D-3826-470A-B0DA-E672096B7752}" type="datetimeFigureOut">
              <a:rPr lang="en-ZA" smtClean="0"/>
              <a:t>2020/01/24</a:t>
            </a:fld>
            <a:endParaRPr lang="en-Z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C19B0D-C9AD-49A1-80A4-850DCD269DE9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2223742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FC440D-3826-470A-B0DA-E672096B7752}" type="datetimeFigureOut">
              <a:rPr lang="en-ZA" smtClean="0"/>
              <a:t>2020/01/24</a:t>
            </a:fld>
            <a:endParaRPr lang="en-Z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C19B0D-C9AD-49A1-80A4-850DCD269DE9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676596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FC440D-3826-470A-B0DA-E672096B7752}" type="datetimeFigureOut">
              <a:rPr lang="en-ZA" smtClean="0"/>
              <a:t>2020/01/24</a:t>
            </a:fld>
            <a:endParaRPr lang="en-Z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C19B0D-C9AD-49A1-80A4-850DCD269DE9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6935771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FC440D-3826-470A-B0DA-E672096B7752}" type="datetimeFigureOut">
              <a:rPr lang="en-ZA" smtClean="0"/>
              <a:t>2020/01/24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C19B0D-C9AD-49A1-80A4-850DCD269DE9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8475129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Z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FC440D-3826-470A-B0DA-E672096B7752}" type="datetimeFigureOut">
              <a:rPr lang="en-ZA" smtClean="0"/>
              <a:t>2020/01/24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C19B0D-C9AD-49A1-80A4-850DCD269DE9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1176946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FC440D-3826-470A-B0DA-E672096B7752}" type="datetimeFigureOut">
              <a:rPr lang="en-ZA" smtClean="0"/>
              <a:t>2020/01/24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C19B0D-C9AD-49A1-80A4-850DCD269DE9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2644046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78296"/>
            <a:ext cx="10515600" cy="524785"/>
          </a:xfrm>
        </p:spPr>
        <p:txBody>
          <a:bodyPr>
            <a:noAutofit/>
          </a:bodyPr>
          <a:lstStyle/>
          <a:p>
            <a:pPr algn="ctr"/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PROCESS FLOW OF INTER DEPARTMENTAL REQUISITION  -   IDR</a:t>
            </a:r>
            <a:endParaRPr lang="en-ZA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16" name="Diagram 15"/>
          <p:cNvGraphicFramePr/>
          <p:nvPr>
            <p:extLst>
              <p:ext uri="{D42A27DB-BD31-4B8C-83A1-F6EECF244321}">
                <p14:modId xmlns:p14="http://schemas.microsoft.com/office/powerpoint/2010/main" val="2405131549"/>
              </p:ext>
            </p:extLst>
          </p:nvPr>
        </p:nvGraphicFramePr>
        <p:xfrm>
          <a:off x="1089329" y="922351"/>
          <a:ext cx="9015012" cy="525581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1" name="TextBox 20"/>
          <p:cNvSpPr txBox="1"/>
          <p:nvPr/>
        </p:nvSpPr>
        <p:spPr>
          <a:xfrm>
            <a:off x="2613993" y="4333461"/>
            <a:ext cx="207727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endParaRPr lang="en-US" sz="1100" b="1" dirty="0" smtClean="0">
              <a:solidFill>
                <a:srgbClr val="FF0000"/>
              </a:solidFill>
            </a:endParaRPr>
          </a:p>
          <a:p>
            <a:pPr lvl="0" algn="ctr"/>
            <a:r>
              <a:rPr lang="en-US" sz="1100" b="1" dirty="0" smtClean="0">
                <a:solidFill>
                  <a:srgbClr val="FF0000"/>
                </a:solidFill>
              </a:rPr>
              <a:t>COLLEGE </a:t>
            </a:r>
            <a:r>
              <a:rPr lang="en-US" sz="1100" b="1" dirty="0">
                <a:solidFill>
                  <a:srgbClr val="FF0000"/>
                </a:solidFill>
              </a:rPr>
              <a:t>FINANCE BUDGET </a:t>
            </a:r>
            <a:r>
              <a:rPr lang="en-US" sz="1100" b="1" dirty="0" smtClean="0">
                <a:solidFill>
                  <a:srgbClr val="FF0000"/>
                </a:solidFill>
              </a:rPr>
              <a:t>APPROVAL(FINAL</a:t>
            </a:r>
            <a:r>
              <a:rPr lang="en-US" sz="1100" b="1" dirty="0" smtClean="0">
                <a:solidFill>
                  <a:srgbClr val="FF0000"/>
                </a:solidFill>
              </a:rPr>
              <a:t>)</a:t>
            </a:r>
          </a:p>
          <a:p>
            <a:pPr lvl="0" algn="ctr"/>
            <a:r>
              <a:rPr lang="en-US" sz="1100" b="1" dirty="0" smtClean="0">
                <a:solidFill>
                  <a:srgbClr val="FF0000"/>
                </a:solidFill>
              </a:rPr>
              <a:t>ACCOUNTANT/FM</a:t>
            </a:r>
            <a:r>
              <a:rPr lang="en-US" sz="1100" b="1" dirty="0" smtClean="0">
                <a:solidFill>
                  <a:srgbClr val="FF0000"/>
                </a:solidFill>
              </a:rPr>
              <a:t> </a:t>
            </a:r>
            <a:endParaRPr lang="en-US" sz="1100" b="1" dirty="0">
              <a:solidFill>
                <a:srgbClr val="FF0000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2806811" y="2666891"/>
            <a:ext cx="93825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1100" b="1" dirty="0">
                <a:solidFill>
                  <a:srgbClr val="FF0000"/>
                </a:solidFill>
              </a:rPr>
              <a:t>DEBIT </a:t>
            </a:r>
            <a:r>
              <a:rPr lang="en-US" sz="1100" b="1" dirty="0" smtClean="0">
                <a:solidFill>
                  <a:srgbClr val="FF0000"/>
                </a:solidFill>
              </a:rPr>
              <a:t>DEPT</a:t>
            </a:r>
            <a:r>
              <a:rPr lang="en-US" sz="1100" b="1" dirty="0" smtClean="0">
                <a:solidFill>
                  <a:srgbClr val="FF0000"/>
                </a:solidFill>
              </a:rPr>
              <a:t> </a:t>
            </a:r>
            <a:r>
              <a:rPr lang="en-US" sz="1100" b="1" dirty="0" smtClean="0">
                <a:solidFill>
                  <a:srgbClr val="FF0000"/>
                </a:solidFill>
              </a:rPr>
              <a:t>APPROVAL</a:t>
            </a:r>
            <a:endParaRPr lang="en-US" sz="1100" b="1" dirty="0">
              <a:solidFill>
                <a:srgbClr val="FF0000"/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3886201" y="996096"/>
            <a:ext cx="107342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1" dirty="0" smtClean="0">
                <a:solidFill>
                  <a:srgbClr val="FF0000"/>
                </a:solidFill>
              </a:rPr>
              <a:t>REQUISITION </a:t>
            </a:r>
            <a:r>
              <a:rPr lang="en-US" sz="1100" b="1" dirty="0" smtClean="0">
                <a:solidFill>
                  <a:srgbClr val="FF0000"/>
                </a:solidFill>
              </a:rPr>
              <a:t>FINAL</a:t>
            </a:r>
          </a:p>
          <a:p>
            <a:r>
              <a:rPr lang="en-US" sz="1100" b="1" dirty="0" smtClean="0">
                <a:solidFill>
                  <a:srgbClr val="FF0000"/>
                </a:solidFill>
              </a:rPr>
              <a:t>COST CENTRE DEBITED</a:t>
            </a:r>
            <a:endParaRPr lang="en-ZA" sz="11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00236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95765"/>
          </a:xfrm>
        </p:spPr>
        <p:txBody>
          <a:bodyPr>
            <a:normAutofit/>
          </a:bodyPr>
          <a:lstStyle/>
          <a:p>
            <a:pPr algn="ctr"/>
            <a:r>
              <a:rPr lang="en-US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IDR STATUS CHECK</a:t>
            </a:r>
            <a:endParaRPr lang="en-ZA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20507236"/>
              </p:ext>
            </p:extLst>
          </p:nvPr>
        </p:nvGraphicFramePr>
        <p:xfrm>
          <a:off x="1537856" y="1070265"/>
          <a:ext cx="9829800" cy="54335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20949">
                  <a:extLst>
                    <a:ext uri="{9D8B030D-6E8A-4147-A177-3AD203B41FA5}">
                      <a16:colId xmlns:a16="http://schemas.microsoft.com/office/drawing/2014/main" val="2860012992"/>
                    </a:ext>
                  </a:extLst>
                </a:gridCol>
                <a:gridCol w="7908851">
                  <a:extLst>
                    <a:ext uri="{9D8B030D-6E8A-4147-A177-3AD203B41FA5}">
                      <a16:colId xmlns:a16="http://schemas.microsoft.com/office/drawing/2014/main" val="3603122661"/>
                    </a:ext>
                  </a:extLst>
                </a:gridCol>
              </a:tblGrid>
              <a:tr h="556358">
                <a:tc>
                  <a:txBody>
                    <a:bodyPr/>
                    <a:lstStyle/>
                    <a:p>
                      <a:r>
                        <a:rPr lang="en-US" dirty="0" smtClean="0"/>
                        <a:t>ALPHABET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CURRENT</a:t>
                      </a:r>
                      <a:r>
                        <a:rPr lang="en-US" baseline="0" dirty="0" smtClean="0"/>
                        <a:t> STATUS OF IDR</a:t>
                      </a:r>
                      <a:endParaRPr lang="en-Z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92482788"/>
                  </a:ext>
                </a:extLst>
              </a:tr>
              <a:tr h="556358">
                <a:tc>
                  <a:txBody>
                    <a:bodyPr/>
                    <a:lstStyle/>
                    <a:p>
                      <a:r>
                        <a:rPr lang="en-US" sz="2000" b="1" dirty="0" smtClean="0"/>
                        <a:t>P</a:t>
                      </a:r>
                      <a:endParaRPr lang="en-ZA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/>
                        <a:t>REQUISITING</a:t>
                      </a:r>
                      <a:r>
                        <a:rPr lang="en-US" b="1" baseline="0" dirty="0" smtClean="0"/>
                        <a:t> DEPARTMENT INITIATES THE IDR</a:t>
                      </a:r>
                      <a:endParaRPr lang="en-ZA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49577002"/>
                  </a:ext>
                </a:extLst>
              </a:tr>
              <a:tr h="556358">
                <a:tc>
                  <a:txBody>
                    <a:bodyPr/>
                    <a:lstStyle/>
                    <a:p>
                      <a:r>
                        <a:rPr lang="en-US" sz="2000" b="1" dirty="0" smtClean="0"/>
                        <a:t>F</a:t>
                      </a:r>
                      <a:endParaRPr lang="en-ZA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/>
                        <a:t>COLLEGE</a:t>
                      </a:r>
                      <a:r>
                        <a:rPr lang="en-US" b="1" baseline="0" dirty="0" smtClean="0"/>
                        <a:t> FINANCE BUDGET </a:t>
                      </a:r>
                      <a:r>
                        <a:rPr lang="en-US" b="1" dirty="0" smtClean="0"/>
                        <a:t> APPROVAL  </a:t>
                      </a:r>
                      <a:endParaRPr lang="en-ZA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07879710"/>
                  </a:ext>
                </a:extLst>
              </a:tr>
              <a:tr h="846631">
                <a:tc>
                  <a:txBody>
                    <a:bodyPr/>
                    <a:lstStyle/>
                    <a:p>
                      <a:r>
                        <a:rPr lang="en-US" sz="2000" b="1" dirty="0" smtClean="0"/>
                        <a:t>R</a:t>
                      </a:r>
                      <a:endParaRPr lang="en-ZA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/>
                        <a:t>DEBIT</a:t>
                      </a:r>
                      <a:r>
                        <a:rPr lang="en-US" b="1" baseline="0" dirty="0" smtClean="0"/>
                        <a:t> COST CENTRE TO APPROVE:   GOES DIRECTLY TO THE </a:t>
                      </a:r>
                      <a:r>
                        <a:rPr lang="en-US" b="1" dirty="0" smtClean="0"/>
                        <a:t> 1</a:t>
                      </a:r>
                      <a:r>
                        <a:rPr lang="en-US" b="1" baseline="30000" dirty="0" smtClean="0"/>
                        <a:t>ST</a:t>
                      </a:r>
                      <a:r>
                        <a:rPr lang="en-US" b="1" baseline="0" dirty="0" smtClean="0"/>
                        <a:t> APPROVER TO APPROVE.  GREATER THAT R50 000, GOES DIRECTLY TO THE  2</a:t>
                      </a:r>
                      <a:r>
                        <a:rPr lang="en-US" b="1" baseline="30000" dirty="0" smtClean="0"/>
                        <a:t>ND</a:t>
                      </a:r>
                      <a:r>
                        <a:rPr lang="en-US" b="1" baseline="0" dirty="0" smtClean="0"/>
                        <a:t> APPROVER TO APPROVE</a:t>
                      </a:r>
                      <a:endParaRPr lang="en-ZA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70786615"/>
                  </a:ext>
                </a:extLst>
              </a:tr>
              <a:tr h="556358">
                <a:tc>
                  <a:txBody>
                    <a:bodyPr/>
                    <a:lstStyle/>
                    <a:p>
                      <a:r>
                        <a:rPr lang="en-US" sz="2000" b="1" dirty="0" smtClean="0"/>
                        <a:t>S</a:t>
                      </a:r>
                      <a:endParaRPr lang="en-ZA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/>
                        <a:t>SUPPLYING</a:t>
                      </a:r>
                      <a:r>
                        <a:rPr lang="en-US" b="1" baseline="0" dirty="0" smtClean="0"/>
                        <a:t> DEPARTMENT TO RELEASE (ADMINISTRATOR)</a:t>
                      </a:r>
                      <a:endParaRPr lang="en-ZA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56198261"/>
                  </a:ext>
                </a:extLst>
              </a:tr>
              <a:tr h="556358">
                <a:tc>
                  <a:txBody>
                    <a:bodyPr/>
                    <a:lstStyle/>
                    <a:p>
                      <a:r>
                        <a:rPr lang="en-US" sz="2000" b="1" dirty="0" smtClean="0"/>
                        <a:t>V</a:t>
                      </a:r>
                      <a:endParaRPr lang="en-ZA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/>
                        <a:t>COLLEGE</a:t>
                      </a:r>
                      <a:r>
                        <a:rPr lang="en-US" b="1" baseline="0" dirty="0" smtClean="0"/>
                        <a:t> FINANCE BUDGET APPROVAL  </a:t>
                      </a:r>
                      <a:endParaRPr lang="en-ZA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03696217"/>
                  </a:ext>
                </a:extLst>
              </a:tr>
              <a:tr h="1608598">
                <a:tc>
                  <a:txBody>
                    <a:bodyPr/>
                    <a:lstStyle/>
                    <a:p>
                      <a:r>
                        <a:rPr lang="en-US" sz="2000" b="1" dirty="0" smtClean="0"/>
                        <a:t>U</a:t>
                      </a:r>
                      <a:endParaRPr lang="en-ZA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dirty="0" smtClean="0"/>
                        <a:t>DEBIT</a:t>
                      </a:r>
                      <a:r>
                        <a:rPr lang="en-US" b="1" baseline="0" dirty="0" smtClean="0"/>
                        <a:t> COST CENTRE TO APPROVE:   GOES DIRECTLY TO THE </a:t>
                      </a:r>
                      <a:r>
                        <a:rPr lang="en-US" b="1" dirty="0" smtClean="0"/>
                        <a:t> 1</a:t>
                      </a:r>
                      <a:r>
                        <a:rPr lang="en-US" b="1" baseline="30000" dirty="0" smtClean="0"/>
                        <a:t>ST</a:t>
                      </a:r>
                      <a:r>
                        <a:rPr lang="en-US" b="1" baseline="0" dirty="0" smtClean="0"/>
                        <a:t> APPROVER TO APPROVE.  GREATER THAT R50 000, GOES DIRECTLY TO THE  2</a:t>
                      </a:r>
                      <a:r>
                        <a:rPr lang="en-US" b="1" baseline="30000" dirty="0" smtClean="0"/>
                        <a:t>ND</a:t>
                      </a:r>
                      <a:r>
                        <a:rPr lang="en-US" b="1" baseline="0" dirty="0" smtClean="0"/>
                        <a:t> APPROVER TO APPROVE</a:t>
                      </a:r>
                      <a:endParaRPr lang="en-ZA" b="1" dirty="0" smtClean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b="1" baseline="0" dirty="0" smtClean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baseline="0" dirty="0" smtClean="0">
                          <a:solidFill>
                            <a:srgbClr val="FF0000"/>
                          </a:solidFill>
                        </a:rPr>
                        <a:t>THEREAFTER </a:t>
                      </a:r>
                      <a:r>
                        <a:rPr lang="en-US" b="1" baseline="0" smtClean="0">
                          <a:solidFill>
                            <a:srgbClr val="FF0000"/>
                          </a:solidFill>
                        </a:rPr>
                        <a:t>IDR </a:t>
                      </a:r>
                      <a:r>
                        <a:rPr lang="en-US" b="1" baseline="0" smtClean="0">
                          <a:solidFill>
                            <a:srgbClr val="FF0000"/>
                          </a:solidFill>
                        </a:rPr>
                        <a:t>FINAL </a:t>
                      </a:r>
                      <a:r>
                        <a:rPr lang="en-US" b="1" baseline="0" dirty="0" smtClean="0">
                          <a:solidFill>
                            <a:srgbClr val="FF0000"/>
                          </a:solidFill>
                        </a:rPr>
                        <a:t>AND COST CENTRE DEBITED</a:t>
                      </a:r>
                      <a:endParaRPr lang="en-ZA" b="1" dirty="0" smtClean="0">
                        <a:solidFill>
                          <a:srgbClr val="FF0000"/>
                        </a:solidFill>
                      </a:endParaRPr>
                    </a:p>
                    <a:p>
                      <a:endParaRPr lang="en-ZA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702075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217129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254</TotalTime>
  <Words>146</Words>
  <Application>Microsoft Office PowerPoint</Application>
  <PresentationFormat>Widescreen</PresentationFormat>
  <Paragraphs>30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PROCESS FLOW OF INTER DEPARTMENTAL REQUISITION  -   IDR</vt:lpstr>
      <vt:lpstr>IDR STATUS CHECK</vt:lpstr>
    </vt:vector>
  </TitlesOfParts>
  <Company>University of Kwa-Zulu Natal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Avril Raman</dc:creator>
  <cp:lastModifiedBy>Avril Raman</cp:lastModifiedBy>
  <cp:revision>30</cp:revision>
  <cp:lastPrinted>2020-01-24T10:18:26Z</cp:lastPrinted>
  <dcterms:created xsi:type="dcterms:W3CDTF">2020-01-24T08:53:47Z</dcterms:created>
  <dcterms:modified xsi:type="dcterms:W3CDTF">2020-01-24T13:12:48Z</dcterms:modified>
</cp:coreProperties>
</file>